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266" r:id="rId3"/>
    <p:sldId id="257" r:id="rId4"/>
    <p:sldId id="258" r:id="rId5"/>
    <p:sldId id="259" r:id="rId6"/>
    <p:sldId id="260" r:id="rId7"/>
    <p:sldId id="261" r:id="rId8"/>
    <p:sldId id="278" r:id="rId9"/>
    <p:sldId id="276" r:id="rId10"/>
    <p:sldId id="277" r:id="rId11"/>
    <p:sldId id="262" r:id="rId12"/>
    <p:sldId id="279" r:id="rId13"/>
    <p:sldId id="280" r:id="rId14"/>
    <p:sldId id="269" r:id="rId15"/>
    <p:sldId id="270" r:id="rId16"/>
    <p:sldId id="263" r:id="rId17"/>
    <p:sldId id="272" r:id="rId18"/>
    <p:sldId id="273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3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6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956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4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7288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95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94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34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5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8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4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9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3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66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5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B1779-6DBB-468E-8F48-1DA41A03619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769A137-A71E-4844-BE7C-D9F322C39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6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uzuki\Downloads\بسم ال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436914"/>
            <a:ext cx="6629400" cy="3886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1639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E651F9-E956-FB46-A0C4-7C8051F37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6000" b="1"/>
              <a:t>:D.D</a:t>
            </a:r>
          </a:p>
        </p:txBody>
      </p:sp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id="{0BC6D70E-228B-AF4F-B00B-D8DCC1AB5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fa-IR" b="1"/>
              <a:t>بیماریهای اعصاب و روان</a:t>
            </a:r>
          </a:p>
          <a:p>
            <a:pPr>
              <a:buFont typeface="+mj-lt"/>
              <a:buAutoNum type="arabicPeriod"/>
            </a:pPr>
            <a:r>
              <a:rPr lang="fa-IR" b="1"/>
              <a:t>بیماریهای داخلی اعصاب </a:t>
            </a:r>
          </a:p>
          <a:p>
            <a:pPr>
              <a:buFont typeface="+mj-lt"/>
              <a:buAutoNum type="arabicPeriod"/>
            </a:pPr>
            <a:r>
              <a:rPr lang="fa-IR" b="1"/>
              <a:t>بیماریهای استراکچرال</a:t>
            </a:r>
          </a:p>
          <a:p>
            <a:pPr>
              <a:buFont typeface="+mj-lt"/>
              <a:buAutoNum type="arabicPeriod"/>
            </a:pPr>
            <a:r>
              <a:rPr lang="fa-IR" b="1"/>
              <a:t>بیماریهای داخلی </a:t>
            </a:r>
          </a:p>
        </p:txBody>
      </p:sp>
    </p:spTree>
    <p:extLst>
      <p:ext uri="{BB962C8B-B14F-4D97-AF65-F5344CB8AC3E}">
        <p14:creationId xmlns:p14="http://schemas.microsoft.com/office/powerpoint/2010/main" val="668944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9D5457-A411-4DE3-98F2-90ECF6BC73C0}"/>
              </a:ext>
            </a:extLst>
          </p:cNvPr>
          <p:cNvSpPr txBox="1"/>
          <p:nvPr/>
        </p:nvSpPr>
        <p:spPr>
          <a:xfrm>
            <a:off x="431076" y="326571"/>
            <a:ext cx="1135210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endParaRPr lang="en-US" sz="2800" dirty="0">
              <a:cs typeface="B Lotus" panose="00000400000000000000" pitchFamily="2" charset="-78"/>
            </a:endParaRPr>
          </a:p>
          <a:p>
            <a:pPr algn="just" rtl="1"/>
            <a:r>
              <a:rPr lang="en-US" sz="2800" b="1" dirty="0">
                <a:cs typeface="B Lotus" panose="00000400000000000000" pitchFamily="2" charset="-78"/>
              </a:rPr>
              <a:t>Mental state exam</a:t>
            </a:r>
            <a:r>
              <a:rPr lang="fa-IR" sz="2800" b="1" dirty="0">
                <a:cs typeface="B Nazanin" panose="00000400000000000000" pitchFamily="2" charset="-78"/>
              </a:rPr>
              <a:t>: </a:t>
            </a:r>
          </a:p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محتوای فکر: </a:t>
            </a:r>
            <a:r>
              <a:rPr lang="fa-IR" sz="2800" dirty="0">
                <a:cs typeface="B Nazanin" panose="00000400000000000000" pitchFamily="2" charset="-78"/>
              </a:rPr>
              <a:t>وسواسی</a:t>
            </a:r>
          </a:p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آگاهی از زمان: </a:t>
            </a:r>
            <a:r>
              <a:rPr lang="fa-IR" sz="2800" dirty="0">
                <a:cs typeface="B Nazanin" panose="00000400000000000000" pitchFamily="2" charset="-78"/>
              </a:rPr>
              <a:t>فقط روز را تشخیص میدهد اما تاریخ ماه و فصل را تشخیص نمیدهد.</a:t>
            </a:r>
          </a:p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آگاهی از مکان: </a:t>
            </a:r>
            <a:r>
              <a:rPr lang="fa-IR" sz="2800" dirty="0">
                <a:cs typeface="B Nazanin" panose="00000400000000000000" pitchFamily="2" charset="-78"/>
              </a:rPr>
              <a:t>مختل</a:t>
            </a:r>
          </a:p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شناخت اشخاص: </a:t>
            </a:r>
            <a:r>
              <a:rPr lang="fa-IR" sz="2800" dirty="0">
                <a:cs typeface="B Nazanin" panose="00000400000000000000" pitchFamily="2" charset="-78"/>
              </a:rPr>
              <a:t>نرمال</a:t>
            </a:r>
          </a:p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حافظه ی فوری: </a:t>
            </a:r>
            <a:r>
              <a:rPr lang="fa-IR" sz="2800" dirty="0">
                <a:cs typeface="B Nazanin" panose="00000400000000000000" pitchFamily="2" charset="-78"/>
              </a:rPr>
              <a:t>۲/۳</a:t>
            </a:r>
          </a:p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حافظه ی اخیر</a:t>
            </a:r>
            <a:r>
              <a:rPr lang="fa-IR" sz="2800" b="1">
                <a:cs typeface="B Nazanin" panose="00000400000000000000" pitchFamily="2" charset="-78"/>
              </a:rPr>
              <a:t>: </a:t>
            </a:r>
            <a:r>
              <a:rPr lang="fa-IR" sz="2800">
                <a:cs typeface="B Nazanin" panose="00000400000000000000" pitchFamily="2" charset="-78"/>
              </a:rPr>
              <a:t> ۰/۳</a:t>
            </a:r>
            <a:endParaRPr lang="fa-IR" sz="2800" dirty="0">
              <a:cs typeface="B Nazanin" panose="00000400000000000000" pitchFamily="2" charset="-78"/>
            </a:endParaRPr>
          </a:p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حافظه ی بلند مدت: </a:t>
            </a:r>
            <a:r>
              <a:rPr lang="fa-IR" sz="2800" dirty="0">
                <a:cs typeface="B Nazanin" panose="00000400000000000000" pitchFamily="2" charset="-78"/>
              </a:rPr>
              <a:t>نرمال</a:t>
            </a:r>
          </a:p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توجه و تمرکز: </a:t>
            </a:r>
            <a:r>
              <a:rPr lang="fa-IR" sz="2800" dirty="0">
                <a:cs typeface="B Nazanin" panose="00000400000000000000" pitchFamily="2" charset="-78"/>
              </a:rPr>
              <a:t>مختل</a:t>
            </a:r>
          </a:p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محاسبه کردن: </a:t>
            </a:r>
            <a:r>
              <a:rPr lang="fa-IR" sz="2800" dirty="0">
                <a:cs typeface="B Nazanin" panose="00000400000000000000" pitchFamily="2" charset="-78"/>
              </a:rPr>
              <a:t>نرمال</a:t>
            </a:r>
          </a:p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نامگذاری: </a:t>
            </a:r>
            <a:r>
              <a:rPr lang="fa-IR" sz="2800" dirty="0">
                <a:cs typeface="B Nazanin" panose="00000400000000000000" pitchFamily="2" charset="-78"/>
              </a:rPr>
              <a:t>نرمال</a:t>
            </a:r>
          </a:p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تفکر انتزاعی: </a:t>
            </a:r>
            <a:r>
              <a:rPr lang="fa-IR" sz="2800" dirty="0">
                <a:cs typeface="B Nazanin" panose="00000400000000000000" pitchFamily="2" charset="-78"/>
              </a:rPr>
              <a:t>نرمال</a:t>
            </a:r>
          </a:p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معاینه فیزیکی: </a:t>
            </a:r>
            <a:r>
              <a:rPr lang="fa-IR" sz="2800" dirty="0">
                <a:cs typeface="B Nazanin" panose="00000400000000000000" pitchFamily="2" charset="-78"/>
              </a:rPr>
              <a:t>نرمال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3629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096A86-5C0C-554E-AAB3-CF883461C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6" name="تصویر 6">
            <a:extLst>
              <a:ext uri="{FF2B5EF4-FFF2-40B4-BE49-F238E27FC236}">
                <a16:creationId xmlns:a16="http://schemas.microsoft.com/office/drawing/2014/main" id="{1A2F301A-6860-894E-B98A-746748000D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794" y="2058988"/>
            <a:ext cx="5972837" cy="3778250"/>
          </a:xfrm>
        </p:spPr>
      </p:pic>
    </p:spTree>
    <p:extLst>
      <p:ext uri="{BB962C8B-B14F-4D97-AF65-F5344CB8AC3E}">
        <p14:creationId xmlns:p14="http://schemas.microsoft.com/office/powerpoint/2010/main" val="2625022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910E32-59D7-9B4C-8B6B-3419F64ED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تصویر 4">
            <a:extLst>
              <a:ext uri="{FF2B5EF4-FFF2-40B4-BE49-F238E27FC236}">
                <a16:creationId xmlns:a16="http://schemas.microsoft.com/office/drawing/2014/main" id="{7431C501-8260-F040-AE53-A36313DA62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161" y="2133600"/>
            <a:ext cx="5387504" cy="3778250"/>
          </a:xfrm>
        </p:spPr>
      </p:pic>
    </p:spTree>
    <p:extLst>
      <p:ext uri="{BB962C8B-B14F-4D97-AF65-F5344CB8AC3E}">
        <p14:creationId xmlns:p14="http://schemas.microsoft.com/office/powerpoint/2010/main" val="2142496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795" y="0"/>
            <a:ext cx="3513908" cy="344124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BE72CA2-DEF6-42CD-8D38-3D0F12A6B167}"/>
              </a:ext>
            </a:extLst>
          </p:cNvPr>
          <p:cNvSpPr txBox="1"/>
          <p:nvPr/>
        </p:nvSpPr>
        <p:spPr>
          <a:xfrm>
            <a:off x="1136468" y="3728138"/>
            <a:ext cx="75372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fa-IR" sz="3600" b="1" dirty="0">
                <a:cs typeface="B Nazanin" panose="00000400000000000000" pitchFamily="2" charset="-78"/>
              </a:rPr>
              <a:t>محتمل‌ترین تشخیص چیست؟</a:t>
            </a:r>
          </a:p>
          <a:p>
            <a:pPr algn="just" rtl="1">
              <a:lnSpc>
                <a:spcPct val="200000"/>
              </a:lnSpc>
            </a:pPr>
            <a:r>
              <a:rPr lang="fa-IR" sz="3600" b="1" dirty="0">
                <a:cs typeface="B Nazanin" panose="00000400000000000000" pitchFamily="2" charset="-78"/>
              </a:rPr>
              <a:t>قدم بعدی برای سایر بررسی‌ها چیست؟</a:t>
            </a:r>
            <a:endParaRPr lang="en-US" sz="36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8990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1AC3EF-E3C6-468D-BAF3-08BD3A7D150C}"/>
              </a:ext>
            </a:extLst>
          </p:cNvPr>
          <p:cNvSpPr txBox="1"/>
          <p:nvPr/>
        </p:nvSpPr>
        <p:spPr>
          <a:xfrm>
            <a:off x="773837" y="550416"/>
            <a:ext cx="106443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fa-IR" sz="3200" b="1" dirty="0">
                <a:cs typeface="B Nazanin" panose="00000400000000000000" pitchFamily="2" charset="-78"/>
              </a:rPr>
              <a:t>ارزیابی ها:</a:t>
            </a:r>
          </a:p>
          <a:p>
            <a:pPr algn="just" rtl="1">
              <a:lnSpc>
                <a:spcPct val="200000"/>
              </a:lnSpc>
            </a:pPr>
            <a:r>
              <a:rPr lang="fa-IR" sz="2800" dirty="0">
                <a:cs typeface="B Nazanin" panose="00000400000000000000" pitchFamily="2" charset="-78"/>
              </a:rPr>
              <a:t>تعداد فرزندان خود را میداند اما قادر به یادآوری نام همه  آنها نیست.</a:t>
            </a:r>
          </a:p>
          <a:p>
            <a:pPr algn="just" rtl="1">
              <a:lnSpc>
                <a:spcPct val="200000"/>
              </a:lnSpc>
            </a:pPr>
            <a:r>
              <a:rPr lang="fa-IR" sz="2800" dirty="0">
                <a:cs typeface="B Nazanin" panose="00000400000000000000" pitchFamily="2" charset="-78"/>
              </a:rPr>
              <a:t>با نشان دادن عکس پسرش ، ابتدا گفت: او پسر من است ، او برادر من است.</a:t>
            </a:r>
          </a:p>
          <a:p>
            <a:pPr algn="just" rtl="1">
              <a:lnSpc>
                <a:spcPct val="200000"/>
              </a:lnSpc>
            </a:pPr>
            <a:r>
              <a:rPr lang="fa-IR" sz="2800" dirty="0">
                <a:cs typeface="B Nazanin" panose="00000400000000000000" pitchFamily="2" charset="-78"/>
              </a:rPr>
              <a:t>قادر به دوش گرفتن ، و پخت غذا نیست.</a:t>
            </a:r>
          </a:p>
          <a:p>
            <a:pPr algn="just" rtl="1">
              <a:lnSpc>
                <a:spcPct val="200000"/>
              </a:lnSpc>
            </a:pPr>
            <a:r>
              <a:rPr lang="fa-IR" sz="2800" dirty="0">
                <a:cs typeface="B Nazanin" panose="00000400000000000000" pitchFamily="2" charset="-78"/>
              </a:rPr>
              <a:t>قادر به خوردن غذا و رفتن به توالت است.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2493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8692CD-7283-4512-8FAC-5FDA60E1D6A8}"/>
              </a:ext>
            </a:extLst>
          </p:cNvPr>
          <p:cNvSpPr txBox="1"/>
          <p:nvPr/>
        </p:nvSpPr>
        <p:spPr>
          <a:xfrm>
            <a:off x="59936" y="-116803"/>
            <a:ext cx="12132064" cy="6625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>
              <a:lnSpc>
                <a:spcPct val="200000"/>
              </a:lnSpc>
            </a:pPr>
            <a:r>
              <a:rPr lang="en-US" sz="2400" b="1" dirty="0">
                <a:cs typeface="B Lotus" panose="00000400000000000000" pitchFamily="2" charset="-78"/>
              </a:rPr>
              <a:t>Comprehensive Geriatric Assessment (CGA)Report:</a:t>
            </a:r>
            <a:endParaRPr lang="fa-IR" sz="2400" b="1" dirty="0">
              <a:cs typeface="B Lotus" panose="00000400000000000000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2400" b="1" dirty="0">
                <a:cs typeface="B Nazanin" panose="00000400000000000000" pitchFamily="2" charset="-78"/>
              </a:rPr>
              <a:t>نمره آزمون ذهنی: </a:t>
            </a:r>
            <a:r>
              <a:rPr lang="fa-IR" sz="2400" dirty="0">
                <a:cs typeface="B Nazanin" panose="00000400000000000000" pitchFamily="2" charset="-78"/>
              </a:rPr>
              <a:t>۳/۱۰</a:t>
            </a:r>
          </a:p>
          <a:p>
            <a:pPr algn="just" rtl="1">
              <a:lnSpc>
                <a:spcPct val="200000"/>
              </a:lnSpc>
            </a:pPr>
            <a:r>
              <a:rPr lang="en-US" sz="2400" b="1" dirty="0">
                <a:cs typeface="B Lotus" panose="00000400000000000000" pitchFamily="2" charset="-78"/>
              </a:rPr>
              <a:t>MMSE</a:t>
            </a:r>
            <a:r>
              <a:rPr lang="fa-IR" sz="2400" b="1" dirty="0">
                <a:cs typeface="B Lotus" panose="00000400000000000000" pitchFamily="2" charset="-78"/>
              </a:rPr>
              <a:t>: </a:t>
            </a:r>
            <a:r>
              <a:rPr lang="fa-IR" sz="2400" dirty="0">
                <a:cs typeface="B Lotus" panose="00000400000000000000" pitchFamily="2" charset="-78"/>
              </a:rPr>
              <a:t>16/30</a:t>
            </a:r>
          </a:p>
          <a:p>
            <a:pPr algn="just" rtl="1">
              <a:lnSpc>
                <a:spcPct val="200000"/>
              </a:lnSpc>
            </a:pPr>
            <a:r>
              <a:rPr lang="fa-IR" sz="2400" dirty="0">
                <a:cs typeface="B Nazanin" panose="00000400000000000000" pitchFamily="2" charset="-78"/>
              </a:rPr>
              <a:t>راه رفتن طبیعی است. هیچ نشانه ای از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rigidity</a:t>
            </a:r>
            <a:r>
              <a:rPr lang="en-US" sz="2400" dirty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، ترمور و یا سایر علائم </a:t>
            </a:r>
            <a:r>
              <a:rPr lang="en-US" sz="2400" dirty="0">
                <a:cs typeface="B Nazanin" panose="00000400000000000000" pitchFamily="2" charset="-78"/>
              </a:rPr>
              <a:t>EPS </a:t>
            </a:r>
            <a:r>
              <a:rPr lang="fa-IR" sz="2400" dirty="0">
                <a:cs typeface="B Nazanin" panose="00000400000000000000" pitchFamily="2" charset="-78"/>
              </a:rPr>
              <a:t> وجود ندارد.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activities of daily living</a:t>
            </a:r>
            <a:r>
              <a:rPr lang="fa-IR" sz="24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fa-IR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a-IR" sz="2000" dirty="0">
                <a:latin typeface="Calibri" panose="020F0502020204030204" pitchFamily="34" charset="0"/>
                <a:cs typeface="B Nazanin" panose="00000400000000000000" pitchFamily="2" charset="-78"/>
              </a:rPr>
              <a:t>نمیتواند حمام کند، نمیتواند غذا آماده کند، میتواند غذا بخورد، میتواند دستشویی برود و ..</a:t>
            </a:r>
          </a:p>
          <a:p>
            <a:pPr algn="just" rtl="1">
              <a:lnSpc>
                <a:spcPct val="200000"/>
              </a:lnSpc>
            </a:pPr>
            <a:r>
              <a:rPr lang="fa-IR" sz="2400" b="1" dirty="0">
                <a:cs typeface="B Nazanin" panose="00000400000000000000" pitchFamily="2" charset="-78"/>
              </a:rPr>
              <a:t>ارزیابی لوب فرونتال: </a:t>
            </a:r>
            <a:r>
              <a:rPr lang="fa-IR" sz="2400" dirty="0">
                <a:cs typeface="B Nazanin" panose="00000400000000000000" pitchFamily="2" charset="-78"/>
              </a:rPr>
              <a:t>اختلال در توجه، تست </a:t>
            </a:r>
            <a:r>
              <a:rPr lang="en-US" sz="2400" dirty="0" err="1">
                <a:cs typeface="B Nazanin" panose="00000400000000000000" pitchFamily="2" charset="-78"/>
              </a:rPr>
              <a:t>Lurai</a:t>
            </a:r>
            <a:r>
              <a:rPr lang="en-US" sz="2400" dirty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 ، تست </a:t>
            </a:r>
            <a:r>
              <a:rPr lang="en-US" sz="2400" dirty="0">
                <a:cs typeface="B Nazanin" panose="00000400000000000000" pitchFamily="2" charset="-78"/>
              </a:rPr>
              <a:t>GO NO GO </a:t>
            </a:r>
            <a:r>
              <a:rPr lang="fa-IR" sz="2400" dirty="0">
                <a:cs typeface="B Nazanin" panose="00000400000000000000" pitchFamily="2" charset="-78"/>
              </a:rPr>
              <a:t> و تسلط کلامی و تفکر انتزاعی.</a:t>
            </a:r>
          </a:p>
          <a:p>
            <a:pPr algn="just" rtl="1">
              <a:lnSpc>
                <a:spcPct val="200000"/>
              </a:lnSpc>
            </a:pPr>
            <a:r>
              <a:rPr lang="fa-IR" sz="2400" b="1" dirty="0">
                <a:cs typeface="B Nazanin" panose="00000400000000000000" pitchFamily="2" charset="-78"/>
              </a:rPr>
              <a:t>ارزیابی لوب گیجگاهی: </a:t>
            </a:r>
            <a:r>
              <a:rPr lang="fa-IR" sz="2400" dirty="0">
                <a:cs typeface="B Nazanin" panose="00000400000000000000" pitchFamily="2" charset="-78"/>
              </a:rPr>
              <a:t>اختلال در حافظه ی اخیر.</a:t>
            </a:r>
          </a:p>
          <a:p>
            <a:pPr algn="just" rtl="1">
              <a:lnSpc>
                <a:spcPct val="200000"/>
              </a:lnSpc>
            </a:pPr>
            <a:r>
              <a:rPr lang="fa-IR" sz="2400" b="1" dirty="0">
                <a:cs typeface="B Nazanin" panose="00000400000000000000" pitchFamily="2" charset="-78"/>
              </a:rPr>
              <a:t>ارزیابی لوب پاریتال: </a:t>
            </a:r>
            <a:r>
              <a:rPr lang="fa-IR" sz="2400" dirty="0">
                <a:cs typeface="B Nazanin" panose="00000400000000000000" pitchFamily="2" charset="-78"/>
              </a:rPr>
              <a:t>ناتوانی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Visuospatial</a:t>
            </a:r>
          </a:p>
          <a:p>
            <a:pPr algn="just" rtl="1">
              <a:lnSpc>
                <a:spcPct val="200000"/>
              </a:lnSpc>
            </a:pPr>
            <a:r>
              <a:rPr lang="en-US" sz="2400" b="1" dirty="0">
                <a:cs typeface="B Nazanin" panose="00000400000000000000" pitchFamily="2" charset="-78"/>
              </a:rPr>
              <a:t>EEG</a:t>
            </a:r>
            <a:r>
              <a:rPr lang="fa-IR" sz="2400" b="1" dirty="0">
                <a:cs typeface="B Nazanin" panose="00000400000000000000" pitchFamily="2" charset="-78"/>
              </a:rPr>
              <a:t> : </a:t>
            </a:r>
            <a:r>
              <a:rPr lang="fa-IR" sz="2400" dirty="0">
                <a:cs typeface="B Nazanin" panose="00000400000000000000" pitchFamily="2" charset="-78"/>
              </a:rPr>
              <a:t>نرمال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2023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48C5DF-104B-476F-851A-D9523F64E43D}"/>
              </a:ext>
            </a:extLst>
          </p:cNvPr>
          <p:cNvSpPr txBox="1"/>
          <p:nvPr/>
        </p:nvSpPr>
        <p:spPr>
          <a:xfrm>
            <a:off x="603681" y="798990"/>
            <a:ext cx="1073310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en-US" sz="2800" b="1" dirty="0">
                <a:cs typeface="B Nazanin" panose="00000400000000000000" pitchFamily="2" charset="-78"/>
              </a:rPr>
              <a:t>LP </a:t>
            </a:r>
            <a:r>
              <a:rPr lang="fa-IR" sz="2800" b="1" dirty="0">
                <a:cs typeface="B Nazanin" panose="00000400000000000000" pitchFamily="2" charset="-78"/>
              </a:rPr>
              <a:t> وآنالیز </a:t>
            </a:r>
            <a:r>
              <a:rPr lang="fa-IR" sz="2800" dirty="0">
                <a:cs typeface="B Nazanin" panose="00000400000000000000" pitchFamily="2" charset="-78"/>
              </a:rPr>
              <a:t>آن طبیعی است. اما جواب آمیلوئید آماده نیست.</a:t>
            </a:r>
            <a:endParaRPr lang="en-US" sz="28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به دلیل عدم همکاری بیمار ، قادر به انجام </a:t>
            </a:r>
            <a:r>
              <a:rPr lang="en-US" sz="2800" b="1" dirty="0">
                <a:latin typeface="Calibri" panose="020F0502020204030204" pitchFamily="34" charset="0"/>
                <a:cs typeface="B Nazanin" panose="00000400000000000000" pitchFamily="2" charset="-78"/>
              </a:rPr>
              <a:t>Brain SPECT </a:t>
            </a:r>
            <a:r>
              <a:rPr lang="fa-IR" sz="2800" b="1" dirty="0">
                <a:latin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نبودیم.</a:t>
            </a:r>
            <a:endParaRPr lang="en-US" sz="2800" dirty="0">
              <a:cs typeface="B Nazanin" panose="00000400000000000000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en-US" sz="2800" b="1" dirty="0">
                <a:latin typeface="Calibri" panose="020F0502020204030204" pitchFamily="34" charset="0"/>
                <a:cs typeface="B Nazanin" panose="00000400000000000000" pitchFamily="2" charset="-78"/>
              </a:rPr>
              <a:t>Brain </a:t>
            </a:r>
            <a:r>
              <a:rPr lang="en-US" sz="2800" b="1" dirty="0" err="1">
                <a:latin typeface="Calibri" panose="020F0502020204030204" pitchFamily="34" charset="0"/>
                <a:cs typeface="B Nazanin" panose="00000400000000000000" pitchFamily="2" charset="-78"/>
              </a:rPr>
              <a:t>MRI:</a:t>
            </a:r>
            <a:r>
              <a:rPr lang="en-US" sz="2800" dirty="0" err="1">
                <a:latin typeface="Calibri" panose="020F0502020204030204" pitchFamily="34" charset="0"/>
                <a:cs typeface="B Nazanin" panose="00000400000000000000" pitchFamily="2" charset="-78"/>
              </a:rPr>
              <a:t>Temporal</a:t>
            </a:r>
            <a:r>
              <a:rPr lang="en-US" sz="2800" dirty="0">
                <a:latin typeface="Calibri" panose="020F0502020204030204" pitchFamily="34" charset="0"/>
                <a:cs typeface="B Nazanin" panose="00000400000000000000" pitchFamily="2" charset="-78"/>
              </a:rPr>
              <a:t> Lobe Atrophy</a:t>
            </a:r>
          </a:p>
          <a:p>
            <a:pPr algn="just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آنمی نرموکروم نورموسیتیک دارد و سایر آزمایشات نرمال است.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AntiTPO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=+</a:t>
            </a:r>
          </a:p>
          <a:p>
            <a:pPr algn="just" rtl="1">
              <a:lnSpc>
                <a:spcPct val="150000"/>
              </a:lnSpc>
            </a:pPr>
            <a:r>
              <a:rPr lang="fa-IR" sz="2800" dirty="0">
                <a:latin typeface="Calibri" panose="020F0502020204030204" pitchFamily="34" charset="0"/>
                <a:cs typeface="B Nazanin" panose="00000400000000000000" pitchFamily="2" charset="-78"/>
              </a:rPr>
              <a:t>سونوگرافی شکم نرمال است.</a:t>
            </a:r>
          </a:p>
          <a:p>
            <a:pPr algn="just" rtl="1">
              <a:lnSpc>
                <a:spcPct val="150000"/>
              </a:lnSpc>
            </a:pPr>
            <a:r>
              <a:rPr lang="fa-IR" sz="2800" dirty="0">
                <a:latin typeface="Calibri" panose="020F0502020204030204" pitchFamily="34" charset="0"/>
                <a:cs typeface="B Nazanin" panose="00000400000000000000" pitchFamily="2" charset="-78"/>
              </a:rPr>
              <a:t>سطح ویتامین </a:t>
            </a:r>
            <a:r>
              <a:rPr lang="en-US" sz="2800" dirty="0">
                <a:latin typeface="Calibri" panose="020F0502020204030204" pitchFamily="34" charset="0"/>
                <a:cs typeface="B Nazanin" panose="00000400000000000000" pitchFamily="2" charset="-78"/>
              </a:rPr>
              <a:t>B12</a:t>
            </a:r>
            <a:r>
              <a:rPr lang="fa-IR" sz="2800" dirty="0">
                <a:latin typeface="Calibri" panose="020F0502020204030204" pitchFamily="34" charset="0"/>
                <a:cs typeface="B Nazanin" panose="00000400000000000000" pitchFamily="2" charset="-78"/>
              </a:rPr>
              <a:t> فولیک اسید نرمال است.</a:t>
            </a:r>
          </a:p>
          <a:p>
            <a:pPr algn="just" rtl="1">
              <a:lnSpc>
                <a:spcPct val="150000"/>
              </a:lnSpc>
            </a:pPr>
            <a:r>
              <a:rPr lang="fa-IR" sz="2800" dirty="0">
                <a:latin typeface="Calibri" panose="020F0502020204030204" pitchFamily="34" charset="0"/>
                <a:cs typeface="B Nazanin" panose="00000400000000000000" pitchFamily="2" charset="-78"/>
              </a:rPr>
              <a:t>سونوگرافی و ماموگرافی برست نرمال است.</a:t>
            </a:r>
            <a:endParaRPr lang="en-US" sz="2800" dirty="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4908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795" y="0"/>
            <a:ext cx="3513908" cy="344124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BE72CA2-DEF6-42CD-8D38-3D0F12A6B167}"/>
              </a:ext>
            </a:extLst>
          </p:cNvPr>
          <p:cNvSpPr txBox="1"/>
          <p:nvPr/>
        </p:nvSpPr>
        <p:spPr>
          <a:xfrm>
            <a:off x="496389" y="3441246"/>
            <a:ext cx="92093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تشخیص نهایی چیست؟</a:t>
            </a:r>
          </a:p>
          <a:p>
            <a:pPr lvl="0" algn="just" rtl="1">
              <a:lnSpc>
                <a:spcPct val="150000"/>
              </a:lnSpc>
            </a:pP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 برنامه درمانی چیست؟</a:t>
            </a:r>
          </a:p>
          <a:p>
            <a:pPr lvl="0" algn="just" rtl="1">
              <a:lnSpc>
                <a:spcPct val="150000"/>
              </a:lnSpc>
            </a:pP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فرزندان او بسیار نگران به ارث بردن این بیماری هستند.چگونه باید به آنها پاسخ بدهیم؟</a:t>
            </a:r>
          </a:p>
          <a:p>
            <a:pPr lvl="0" algn="just" rtl="1">
              <a:lnSpc>
                <a:spcPct val="150000"/>
              </a:lnSpc>
            </a:pP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آیا در آینده پیشگیری یا پروفیلاکسی برای فرزندان وی وجود دارد؟</a:t>
            </a:r>
            <a:endParaRPr lang="en-US" sz="24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24306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7" name="TextBox 6"/>
          <p:cNvSpPr txBox="1"/>
          <p:nvPr/>
        </p:nvSpPr>
        <p:spPr>
          <a:xfrm>
            <a:off x="2159876" y="4724401"/>
            <a:ext cx="48873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80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 Yekan" panose="02000503030000020004" pitchFamily="2" charset="-78"/>
                <a:cs typeface="AP Yekan" panose="02000503030000020004" pitchFamily="2" charset="-78"/>
              </a:rPr>
              <a:t>سپاس</a:t>
            </a:r>
            <a:endParaRPr lang="en-US" sz="8000" b="1" i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 Yekan" panose="02000503030000020004" pitchFamily="2" charset="-78"/>
              <a:cs typeface="AP Yekan" panose="0200050303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8340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2228" y="3100447"/>
            <a:ext cx="996696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استاد راهنما:جناب آقای دکتر شفیعی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 متخصص نورولوژی و عضو هیات علمی گروه تخصصی پزشکی خانواده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  <a:p>
            <a:pPr algn="ctr" rtl="1"/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  <a:p>
            <a:pPr algn="ctr" rtl="1"/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24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ارائه : امید فردین مهر </a:t>
            </a:r>
          </a:p>
          <a:p>
            <a:pPr algn="ctr" rtl="1"/>
            <a:r>
              <a:rPr lang="fa-IR" sz="24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دستیار تخصصی پزشکی خانواده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  <a:p>
            <a:pPr algn="ctr" rtl="1"/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20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خرداد ماه ۱۴۰۰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63577" y="1820482"/>
            <a:ext cx="106442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36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خانم ۵۳ ساله با اختلال حافظه، افسردگی‌ و اضطراب مقاوم به درمان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7183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1B1B03-346B-4E95-BFA6-4BB4C4887BA4}"/>
              </a:ext>
            </a:extLst>
          </p:cNvPr>
          <p:cNvSpPr txBox="1"/>
          <p:nvPr/>
        </p:nvSpPr>
        <p:spPr>
          <a:xfrm>
            <a:off x="664212" y="156953"/>
            <a:ext cx="10804123" cy="630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dirty="0">
                <a:cs typeface="B Nazanin" panose="00000400000000000000" pitchFamily="2" charset="-78"/>
              </a:rPr>
              <a:t>منبع شرح حال : </a:t>
            </a:r>
            <a:endParaRPr lang="en-US" sz="2800" b="1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بیمار با گویش متفاوت صحبت میکند و بیشتر اطلاعات از خانواده و یا از طریق ترجمه آنها </a:t>
            </a:r>
            <a:r>
              <a:rPr lang="fa-IR" sz="2400">
                <a:cs typeface="B Nazanin" panose="00000400000000000000" pitchFamily="2" charset="-78"/>
              </a:rPr>
              <a:t>بدست آمد.</a:t>
            </a:r>
          </a:p>
          <a:p>
            <a:pPr algn="just" rtl="1">
              <a:lnSpc>
                <a:spcPct val="150000"/>
              </a:lnSpc>
            </a:pPr>
            <a:r>
              <a:rPr lang="fa-IR" sz="2400" b="1">
                <a:cs typeface="B Nazanin" panose="00000400000000000000" pitchFamily="2" charset="-78"/>
              </a:rPr>
              <a:t>CC:</a:t>
            </a:r>
            <a:endParaRPr lang="fa-IR" sz="240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>
                <a:cs typeface="B Nazanin" panose="00000400000000000000" pitchFamily="2" charset="-78"/>
              </a:rPr>
              <a:t>من فراموشی دارم.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PE</a:t>
            </a:r>
            <a:r>
              <a:rPr lang="fa-IR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بیمار خانم </a:t>
            </a:r>
            <a:r>
              <a:rPr lang="fa-IR" sz="2400" b="1" dirty="0">
                <a:cs typeface="B Nazanin" panose="00000400000000000000" pitchFamily="2" charset="-78"/>
              </a:rPr>
              <a:t>۵۳ </a:t>
            </a:r>
            <a:r>
              <a:rPr lang="fa-IR" sz="2400" dirty="0">
                <a:cs typeface="B Nazanin" panose="00000400000000000000" pitchFamily="2" charset="-78"/>
              </a:rPr>
              <a:t>ساله، متاهل، بی سواد، خانه دار، ساکن مناطق روستایی، از </a:t>
            </a:r>
            <a:r>
              <a:rPr lang="fa-IR" sz="2400" b="1" dirty="0">
                <a:cs typeface="B Nazanin" panose="00000400000000000000" pitchFamily="2" charset="-78"/>
              </a:rPr>
              <a:t>۴ سال </a:t>
            </a:r>
            <a:r>
              <a:rPr lang="fa-IR" sz="2400" dirty="0">
                <a:cs typeface="B Nazanin" panose="00000400000000000000" pitchFamily="2" charset="-78"/>
              </a:rPr>
              <a:t>پیش علائم، با تحریک پذیری ، پرسیدن سوالات تکراری ، خلق پایین ، گریه کردن و لذت نبردن از زندگی شروع شد.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گاهی در مورد </a:t>
            </a:r>
            <a:r>
              <a:rPr lang="fa-IR" sz="2400" b="1" dirty="0">
                <a:cs typeface="B Nazanin" panose="00000400000000000000" pitchFamily="2" charset="-78"/>
              </a:rPr>
              <a:t>مرگ</a:t>
            </a:r>
            <a:r>
              <a:rPr lang="fa-IR" sz="2400" dirty="0">
                <a:cs typeface="B Nazanin" panose="00000400000000000000" pitchFamily="2" charset="-78"/>
              </a:rPr>
              <a:t> صحبت میکرد و </a:t>
            </a:r>
            <a:r>
              <a:rPr lang="fa-IR" sz="2400" b="1" dirty="0">
                <a:cs typeface="B Nazanin" panose="00000400000000000000" pitchFamily="2" charset="-78"/>
              </a:rPr>
              <a:t>افکار خودکشی </a:t>
            </a:r>
            <a:r>
              <a:rPr lang="fa-IR" sz="2400" dirty="0">
                <a:cs typeface="B Nazanin" panose="00000400000000000000" pitchFamily="2" charset="-78"/>
              </a:rPr>
              <a:t>داشت.</a:t>
            </a:r>
            <a:endParaRPr lang="en-US" sz="28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همچنین از </a:t>
            </a:r>
            <a:r>
              <a:rPr lang="fa-IR" sz="2400" b="1" dirty="0">
                <a:cs typeface="B Nazanin" panose="00000400000000000000" pitchFamily="2" charset="-78"/>
              </a:rPr>
              <a:t>اختلال حافظه </a:t>
            </a:r>
            <a:r>
              <a:rPr lang="fa-IR" sz="2400" dirty="0">
                <a:cs typeface="B Nazanin" panose="00000400000000000000" pitchFamily="2" charset="-78"/>
              </a:rPr>
              <a:t>شکایت داشت.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در آن زمان توسط ۲ روانپزشک ویزیت شده و تحت درمان با </a:t>
            </a:r>
            <a:r>
              <a:rPr lang="fa-IR" sz="2400" b="1" dirty="0">
                <a:cs typeface="B Nazanin" panose="00000400000000000000" pitchFamily="2" charset="-78"/>
              </a:rPr>
              <a:t>سرترالین</a:t>
            </a:r>
            <a:r>
              <a:rPr lang="fa-IR" sz="2400" dirty="0">
                <a:cs typeface="B Nazanin" panose="00000400000000000000" pitchFamily="2" charset="-78"/>
              </a:rPr>
              <a:t> و </a:t>
            </a:r>
            <a:r>
              <a:rPr lang="fa-IR" sz="2400" b="1" dirty="0">
                <a:cs typeface="B Nazanin" panose="00000400000000000000" pitchFamily="2" charset="-78"/>
              </a:rPr>
              <a:t>کوئتیاپین</a:t>
            </a:r>
            <a:r>
              <a:rPr lang="fa-IR" sz="2400" dirty="0">
                <a:cs typeface="B Nazanin" panose="00000400000000000000" pitchFamily="2" charset="-78"/>
              </a:rPr>
              <a:t> قرار گرفته است.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پسرش اظهار داشت که تشخیص در آن زمان </a:t>
            </a:r>
            <a:r>
              <a:rPr lang="fa-IR" sz="2400" b="1" dirty="0">
                <a:cs typeface="B Nazanin" panose="00000400000000000000" pitchFamily="2" charset="-78"/>
              </a:rPr>
              <a:t>اختلال افسردگی اساسی </a:t>
            </a:r>
            <a:r>
              <a:rPr lang="fa-IR" sz="2400" dirty="0">
                <a:cs typeface="B Nazanin" panose="00000400000000000000" pitchFamily="2" charset="-78"/>
              </a:rPr>
              <a:t>بود.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2675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E72CA2-DEF6-42CD-8D38-3D0F12A6B167}"/>
              </a:ext>
            </a:extLst>
          </p:cNvPr>
          <p:cNvSpPr txBox="1"/>
          <p:nvPr/>
        </p:nvSpPr>
        <p:spPr>
          <a:xfrm>
            <a:off x="1546265" y="1476577"/>
            <a:ext cx="9582595" cy="367068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fa-IR" sz="2400">
                <a:cs typeface="B Nazanin" panose="00000400000000000000" pitchFamily="2" charset="-78"/>
              </a:rPr>
              <a:t>پس </a:t>
            </a:r>
            <a:r>
              <a:rPr lang="fa-IR" sz="2400" dirty="0">
                <a:cs typeface="B Nazanin" panose="00000400000000000000" pitchFamily="2" charset="-78"/>
              </a:rPr>
              <a:t>از 9 ماه بعلت عدم پاسخ به درمان (با تصمیم خود بیمار و خانواده) داروها </a:t>
            </a:r>
            <a:r>
              <a:rPr lang="fa-IR" sz="2400" b="1" dirty="0">
                <a:cs typeface="B Nazanin" panose="00000400000000000000" pitchFamily="2" charset="-78"/>
              </a:rPr>
              <a:t>قطع</a:t>
            </a:r>
            <a:r>
              <a:rPr lang="fa-IR" sz="2400" dirty="0">
                <a:cs typeface="B Nazanin" panose="00000400000000000000" pitchFamily="2" charset="-78"/>
              </a:rPr>
              <a:t>  و یک داروی </a:t>
            </a:r>
            <a:r>
              <a:rPr lang="fa-IR" sz="2400" b="1" dirty="0">
                <a:cs typeface="B Nazanin" panose="00000400000000000000" pitchFamily="2" charset="-78"/>
              </a:rPr>
              <a:t>گیاهی</a:t>
            </a:r>
            <a:r>
              <a:rPr lang="fa-IR" sz="2400" dirty="0">
                <a:cs typeface="B Nazanin" panose="00000400000000000000" pitchFamily="2" charset="-78"/>
              </a:rPr>
              <a:t> ناشناخته به </a:t>
            </a:r>
            <a:r>
              <a:rPr lang="fa-IR" sz="2400" b="1" dirty="0">
                <a:cs typeface="B Nazanin" panose="00000400000000000000" pitchFamily="2" charset="-78"/>
              </a:rPr>
              <a:t>مدت ۶ ماه </a:t>
            </a:r>
            <a:r>
              <a:rPr lang="fa-IR" sz="2400" dirty="0">
                <a:cs typeface="B Nazanin" panose="00000400000000000000" pitchFamily="2" charset="-78"/>
              </a:rPr>
              <a:t>شروع میگردد (خانواده میگویند طی آن مدت عاری از علائم بود).</a:t>
            </a:r>
          </a:p>
          <a:p>
            <a:pPr algn="just" rtl="1">
              <a:lnSpc>
                <a:spcPct val="200000"/>
              </a:lnSpc>
            </a:pPr>
            <a:r>
              <a:rPr lang="fa-IR" sz="2400" dirty="0">
                <a:cs typeface="B Nazanin" panose="00000400000000000000" pitchFamily="2" charset="-78"/>
              </a:rPr>
              <a:t>پس از آن </a:t>
            </a:r>
            <a:r>
              <a:rPr lang="fa-IR" sz="2400" b="1" dirty="0">
                <a:cs typeface="B Nazanin" panose="00000400000000000000" pitchFamily="2" charset="-78"/>
              </a:rPr>
              <a:t>عود </a:t>
            </a:r>
            <a:r>
              <a:rPr lang="fa-IR" sz="2400" dirty="0">
                <a:cs typeface="B Nazanin" panose="00000400000000000000" pitchFamily="2" charset="-78"/>
              </a:rPr>
              <a:t>دوباره علایم، ویزیت مجدد روانپزشک و ارزیابی های شناختی ، آزمایشگاهی و تصویربرداری انجام میشود که به گفته خانواده </a:t>
            </a:r>
            <a:r>
              <a:rPr lang="fa-IR" sz="2400" b="1" dirty="0">
                <a:cs typeface="B Nazanin" panose="00000400000000000000" pitchFamily="2" charset="-78"/>
              </a:rPr>
              <a:t>نرمال</a:t>
            </a:r>
            <a:r>
              <a:rPr lang="fa-IR" sz="2400" dirty="0">
                <a:cs typeface="B Nazanin" panose="00000400000000000000" pitchFamily="2" charset="-78"/>
              </a:rPr>
              <a:t> بوده است (اسناد موجود نبود).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2829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751D94-E412-4EB3-B017-91BAFFCA61ED}"/>
              </a:ext>
            </a:extLst>
          </p:cNvPr>
          <p:cNvSpPr txBox="1"/>
          <p:nvPr/>
        </p:nvSpPr>
        <p:spPr>
          <a:xfrm>
            <a:off x="621944" y="540016"/>
            <a:ext cx="1075973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b="1" dirty="0">
                <a:cs typeface="B Nazanin" panose="00000400000000000000" pitchFamily="2" charset="-78"/>
              </a:rPr>
              <a:t>۱/۵ سال قبل علایم وخیم ترمی‌شود:</a:t>
            </a:r>
            <a:endParaRPr lang="en-US" sz="2400" b="1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                  فراموشی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                  چند بار گم شدن</a:t>
            </a:r>
            <a:r>
              <a:rPr lang="en-US" sz="2400" dirty="0">
                <a:cs typeface="B Nazanin" panose="00000400000000000000" pitchFamily="2" charset="-78"/>
              </a:rPr>
              <a:t> </a:t>
            </a:r>
            <a:endParaRPr lang="fa-IR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مجددا </a:t>
            </a:r>
            <a:r>
              <a:rPr lang="en-US" sz="2400" dirty="0">
                <a:cs typeface="B Nazanin" panose="00000400000000000000" pitchFamily="2" charset="-78"/>
              </a:rPr>
              <a:t>CT </a:t>
            </a:r>
            <a:r>
              <a:rPr lang="fa-IR" sz="2400" dirty="0">
                <a:cs typeface="B Nazanin" panose="00000400000000000000" pitchFamily="2" charset="-78"/>
              </a:rPr>
              <a:t>اسکن انجام شده که نرمال</a:t>
            </a:r>
            <a:r>
              <a:rPr lang="en-US" sz="2400" dirty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 بوده است.</a:t>
            </a:r>
          </a:p>
          <a:p>
            <a:pPr algn="just" rtl="1">
              <a:lnSpc>
                <a:spcPct val="150000"/>
              </a:lnSpc>
            </a:pP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b="1" dirty="0">
                <a:cs typeface="B Nazanin" panose="00000400000000000000" pitchFamily="2" charset="-78"/>
              </a:rPr>
              <a:t>در 2 سال اخیراوضاع بیمار بدتر شده:</a:t>
            </a:r>
            <a:endParaRPr lang="en-US" sz="2400" b="1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                 آژیته  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                 سوالات تکراری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                 قادر به انجام کارهای روزمره مثل پخت و پز و مدیریت کارهای منزل و غیره نبوده</a:t>
            </a:r>
            <a:r>
              <a:rPr lang="fa-IR" sz="2400" dirty="0">
                <a:cs typeface="B Lotus" panose="00000400000000000000" pitchFamily="2" charset="-78"/>
              </a:rPr>
              <a:t>.</a:t>
            </a:r>
            <a:endParaRPr lang="en-US" sz="2400" dirty="0">
              <a:cs typeface="B Lotus" panose="00000400000000000000" pitchFamily="2" charset="-78"/>
            </a:endParaRPr>
          </a:p>
        </p:txBody>
      </p:sp>
      <p:sp>
        <p:nvSpPr>
          <p:cNvPr id="4" name="Right Arrow 3"/>
          <p:cNvSpPr/>
          <p:nvPr/>
        </p:nvSpPr>
        <p:spPr>
          <a:xfrm rot="10800000">
            <a:off x="10102172" y="1397726"/>
            <a:ext cx="756340" cy="1828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0800000">
            <a:off x="10102172" y="1928949"/>
            <a:ext cx="756340" cy="1828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0800000">
            <a:off x="10144638" y="4655325"/>
            <a:ext cx="756340" cy="182879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10144638" y="5188929"/>
            <a:ext cx="756340" cy="182879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0800000">
            <a:off x="10144638" y="5722533"/>
            <a:ext cx="756340" cy="182879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78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4937E3-A5D9-489C-A7BD-4659D63FC3E1}"/>
              </a:ext>
            </a:extLst>
          </p:cNvPr>
          <p:cNvSpPr txBox="1"/>
          <p:nvPr/>
        </p:nvSpPr>
        <p:spPr>
          <a:xfrm>
            <a:off x="905814" y="207679"/>
            <a:ext cx="10828095" cy="5205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>
                <a:cs typeface="B Nazanin" panose="00000400000000000000" pitchFamily="2" charset="-78"/>
              </a:rPr>
              <a:t>4 </a:t>
            </a:r>
            <a:r>
              <a:rPr lang="fa-IR" sz="2400" dirty="0">
                <a:cs typeface="B Nazanin" panose="00000400000000000000" pitchFamily="2" charset="-78"/>
              </a:rPr>
              <a:t>ماه پیش به دلیل ناتوانی بیمار و بیماری همسرش</a:t>
            </a:r>
            <a:r>
              <a:rPr lang="en-US" sz="2400" dirty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به خانه دخترش در یک شهر کوچک میروند به طوریکه: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علائم تشدید و بیشتر آشفته و گریان می‌شود و فکر میکند شوهرش پدرش است و فکر میکند عروسش همسر دوم شوهرش است و گاهی فکر میکند پسرش،  برادرش است</a:t>
            </a:r>
            <a:endParaRPr lang="en-US" sz="20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          نامیدی</a:t>
            </a:r>
            <a:endParaRPr lang="en-US" sz="20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         مضطرب و نگران</a:t>
            </a:r>
            <a:endParaRPr lang="en-US" sz="20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        در مورد بسته بودن درب وسواس</a:t>
            </a:r>
            <a:endParaRPr lang="en-US" sz="20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         فکر مرگ</a:t>
            </a:r>
            <a:endParaRPr lang="en-US" sz="20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         افکار خودکشی</a:t>
            </a:r>
            <a:endParaRPr lang="en-US" sz="20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        عصرها بدتر میشود و تا صبح ادامه دارد.</a:t>
            </a: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طبق گفته  خانواده چند ساعت در روز در خانه خواهرش، روحیه و شناخت بیمار کاملا طبیعی است.</a:t>
            </a: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اکثر مواقع در فعالیتهای روزمره زندگی و روابط بین فردی، دچار نقص شدید است اما بعضی روزها عملکرد کاملا طبیعی دارد.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3" name="Right Arrow 2"/>
          <p:cNvSpPr/>
          <p:nvPr/>
        </p:nvSpPr>
        <p:spPr>
          <a:xfrm rot="10800000">
            <a:off x="11358831" y="4238340"/>
            <a:ext cx="756340" cy="18287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 rot="10800000">
            <a:off x="11362436" y="3742637"/>
            <a:ext cx="756340" cy="18287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10800000">
            <a:off x="11336310" y="3313228"/>
            <a:ext cx="756340" cy="18287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0800000">
            <a:off x="11315712" y="2846104"/>
            <a:ext cx="756340" cy="18287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0800000">
            <a:off x="11315712" y="2463662"/>
            <a:ext cx="756340" cy="18287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0800000">
            <a:off x="11358831" y="4662757"/>
            <a:ext cx="756340" cy="18287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14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F535FF-15EF-4868-B349-31AA6234D009}"/>
              </a:ext>
            </a:extLst>
          </p:cNvPr>
          <p:cNvSpPr txBox="1"/>
          <p:nvPr/>
        </p:nvSpPr>
        <p:spPr>
          <a:xfrm>
            <a:off x="843378" y="432410"/>
            <a:ext cx="10315853" cy="6670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b="1">
                <a:cs typeface="B Nazanin" panose="00000400000000000000" pitchFamily="2" charset="-78"/>
              </a:rPr>
              <a:t>DH :</a:t>
            </a:r>
          </a:p>
          <a:p>
            <a:pPr algn="just" rtl="1">
              <a:lnSpc>
                <a:spcPct val="150000"/>
              </a:lnSpc>
            </a:pPr>
            <a:r>
              <a:rPr lang="fa-IR" sz="2400">
                <a:cs typeface="B Nazanin" panose="00000400000000000000" pitchFamily="2" charset="-78"/>
              </a:rPr>
              <a:t>سابقه </a:t>
            </a:r>
            <a:r>
              <a:rPr lang="fa-IR" sz="2400" dirty="0">
                <a:cs typeface="B Nazanin" panose="00000400000000000000" pitchFamily="2" charset="-78"/>
              </a:rPr>
              <a:t>ی مصرف الکل، سیگار و هیچ موادی را ندارد. دارویی مصرف نمیکند</a:t>
            </a:r>
            <a:r>
              <a:rPr lang="en-US" sz="2400" dirty="0"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en-US" sz="2400" b="1" dirty="0">
                <a:cs typeface="B Nazanin" panose="00000400000000000000" pitchFamily="2" charset="-78"/>
              </a:rPr>
              <a:t>PMH</a:t>
            </a:r>
            <a:r>
              <a:rPr lang="fa-IR" sz="2400" b="1" dirty="0">
                <a:cs typeface="B Nazanin" panose="00000400000000000000" pitchFamily="2" charset="-78"/>
              </a:rPr>
              <a:t>: 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هیچوقت توهم نداشته.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سابقه اقدام به خودکشی نداشته.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شرح حالی از مانیا یا هیپو مانیا دیده نمیشود.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en-US" sz="2400" b="1" dirty="0">
                <a:cs typeface="B Nazanin" panose="00000400000000000000" pitchFamily="2" charset="-78"/>
              </a:rPr>
              <a:t>FH</a:t>
            </a:r>
            <a:r>
              <a:rPr lang="fa-IR" sz="2400" b="1" dirty="0">
                <a:cs typeface="B Nazanin" panose="00000400000000000000" pitchFamily="2" charset="-78"/>
              </a:rPr>
              <a:t>: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 آلزایمر در پدر بیمار در دهه هشتم زندگی 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b="1" dirty="0">
                <a:cs typeface="B Nazanin" panose="00000400000000000000" pitchFamily="2" charset="-78"/>
              </a:rPr>
              <a:t>شخصیت قبل از بیماری:</a:t>
            </a:r>
            <a:endParaRPr lang="en-US" sz="2400" b="1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اجتماعی و آرام و خانواده دوست و مضطرب و درون گرا .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B Nazanin" panose="00000400000000000000" pitchFamily="2" charset="-78"/>
              </a:rPr>
              <a:t>بعد از فوت مادرش ( ۲سال پیش) علائم بدتر شده است.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US" sz="24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7111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D0F4FA-7ED9-074F-824D-441F4A272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/>
              <a:t>:Pr0blem list</a:t>
            </a:r>
          </a:p>
        </p:txBody>
      </p:sp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id="{913CC83A-D54F-B34D-A637-9DA8E75E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5739" y="1540189"/>
            <a:ext cx="8494423" cy="3777622"/>
          </a:xfrm>
        </p:spPr>
        <p:txBody>
          <a:bodyPr/>
          <a:lstStyle/>
          <a:p>
            <a:pPr marL="0" indent="0">
              <a:buNone/>
            </a:pPr>
            <a:r>
              <a:rPr lang="fa-IR"/>
              <a:t>خانم ۵۳ ساله</a:t>
            </a:r>
          </a:p>
          <a:p>
            <a:pPr marL="0" indent="0">
              <a:buNone/>
            </a:pPr>
            <a:r>
              <a:rPr lang="fa-IR"/>
              <a:t>با شکایت تحریک پذیری،پرسیدن سوالات تکراری،خلق پایین از ۴ سال پیش</a:t>
            </a:r>
          </a:p>
          <a:p>
            <a:pPr marL="0" indent="0">
              <a:buNone/>
            </a:pPr>
            <a:r>
              <a:rPr lang="fa-IR"/>
              <a:t>یک دوره تحت درمان با داروهای روانپزشکی ⬅️ عدم پاسخ مناسب.</a:t>
            </a:r>
          </a:p>
          <a:p>
            <a:pPr marL="0" indent="0">
              <a:buNone/>
            </a:pPr>
            <a:r>
              <a:rPr lang="fa-IR"/>
              <a:t>مورد بررسی های  ، آزمایشگاهی ، و تصویربر برداری قرار گرفته که نرمال بوده</a:t>
            </a:r>
          </a:p>
          <a:p>
            <a:pPr marL="0" indent="0">
              <a:buNone/>
            </a:pPr>
            <a:endParaRPr lang="fa-IR"/>
          </a:p>
          <a:p>
            <a:pPr marL="0" indent="0">
              <a:buNone/>
            </a:pPr>
            <a:r>
              <a:rPr lang="fa-IR"/>
              <a:t>در حال حاضر با شکایت فراموشی و بدتر شدن وضعیت بیمار مراجعه کرده است.</a:t>
            </a:r>
          </a:p>
        </p:txBody>
      </p:sp>
    </p:spTree>
    <p:extLst>
      <p:ext uri="{BB962C8B-B14F-4D97-AF65-F5344CB8AC3E}">
        <p14:creationId xmlns:p14="http://schemas.microsoft.com/office/powerpoint/2010/main" val="1235187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id="{3835BE3C-6A2D-AE48-8E8A-A269B5278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573" y="2214006"/>
            <a:ext cx="8915400" cy="3777622"/>
          </a:xfrm>
        </p:spPr>
        <p:txBody>
          <a:bodyPr>
            <a:normAutofit/>
          </a:bodyPr>
          <a:lstStyle/>
          <a:p>
            <a:endParaRPr lang="fa-IR" sz="2800" b="1"/>
          </a:p>
          <a:p>
            <a:endParaRPr lang="fa-IR" sz="2800" b="1"/>
          </a:p>
          <a:p>
            <a:r>
              <a:rPr lang="fa-IR" sz="2800" b="1"/>
              <a:t>تشخیصهای افتراقی این بیماری چیست؟</a:t>
            </a:r>
          </a:p>
          <a:p>
            <a:pPr marL="0" indent="0">
              <a:buNone/>
            </a:pPr>
            <a:endParaRPr lang="fa-IR" sz="2800" b="1"/>
          </a:p>
        </p:txBody>
      </p:sp>
    </p:spTree>
    <p:extLst>
      <p:ext uri="{BB962C8B-B14F-4D97-AF65-F5344CB8AC3E}">
        <p14:creationId xmlns:p14="http://schemas.microsoft.com/office/powerpoint/2010/main" val="126986657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303</TotalTime>
  <Words>840</Words>
  <Application>Microsoft Office PowerPoint</Application>
  <PresentationFormat>صفحه گسترده</PresentationFormat>
  <Paragraphs>94</Paragraphs>
  <Slides>19</Slides>
  <Notes>0</Notes>
  <HiddenSlides>0</HiddenSlides>
  <MMClips>0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 های اسلاید</vt:lpstr>
      </vt:variant>
      <vt:variant>
        <vt:i4>19</vt:i4>
      </vt:variant>
    </vt:vector>
  </HeadingPairs>
  <TitlesOfParts>
    <vt:vector size="20" baseType="lpstr">
      <vt:lpstr>Wisp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  <vt:lpstr>:Pr0blem list</vt:lpstr>
      <vt:lpstr>ارائه PowerPoint</vt:lpstr>
      <vt:lpstr>:D.D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  <vt:lpstr>ارائه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parsajigar</dc:creator>
  <cp:lastModifiedBy>کاربر ناشناخته</cp:lastModifiedBy>
  <cp:revision>21</cp:revision>
  <dcterms:created xsi:type="dcterms:W3CDTF">2021-05-25T19:35:13Z</dcterms:created>
  <dcterms:modified xsi:type="dcterms:W3CDTF">2021-05-28T15:54:50Z</dcterms:modified>
</cp:coreProperties>
</file>